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ae1a8bc1dc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ae1a8bc1dc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ae1a8bc1dc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ae1a8bc1dc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ae1a8bc1dc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ae1a8bc1dc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ae1aeacfd8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ae1aeacfd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ae1aeacfd8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ae1aeacfd8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ae1a8bc1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ae1a8bc1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ae1a8bc1d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ae1a8bc1d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ae1a8bc1d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ae1a8bc1d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ae1a8bc1d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ae1a8bc1d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ae1a8bc1d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ae1a8bc1d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ae1a8bc1dc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ae1a8bc1dc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303375" y="203825"/>
            <a:ext cx="5487900" cy="11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Guitar HandTracking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4404075" y="15453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Butnaru Raimond-Eduard (1306B)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Guriuc Vlad-Ionut (1306B)</a:t>
            </a:r>
            <a:endParaRPr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5250" y="2401800"/>
            <a:ext cx="4239901" cy="215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Concluzii</a:t>
            </a:r>
            <a:endParaRPr sz="2600"/>
          </a:p>
        </p:txBody>
      </p:sp>
      <p:sp>
        <p:nvSpPr>
          <p:cNvPr id="198" name="Google Shape;198;p22"/>
          <p:cNvSpPr txBox="1"/>
          <p:nvPr>
            <p:ph idx="1" type="body"/>
          </p:nvPr>
        </p:nvSpPr>
        <p:spPr>
          <a:xfrm>
            <a:off x="185525" y="1567550"/>
            <a:ext cx="8852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Rezultatele </a:t>
            </a:r>
            <a:r>
              <a:rPr lang="en" sz="2600"/>
              <a:t>prelucrărilor</a:t>
            </a:r>
            <a:r>
              <a:rPr lang="en" sz="2600"/>
              <a:t> sunt cele </a:t>
            </a:r>
            <a:r>
              <a:rPr lang="en" sz="2600"/>
              <a:t>așteptate</a:t>
            </a:r>
            <a:r>
              <a:rPr lang="en" sz="2600"/>
              <a:t> chiar </a:t>
            </a:r>
            <a:r>
              <a:rPr lang="en" sz="2600"/>
              <a:t>dacă</a:t>
            </a:r>
            <a:r>
              <a:rPr lang="en" sz="2600"/>
              <a:t> necesita conditii specificii de capturare a frame-urilor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Obiectivele propuse pentru acest proiect au fost </a:t>
            </a:r>
            <a:r>
              <a:rPr lang="en" sz="2600"/>
              <a:t>îndeplinite</a:t>
            </a:r>
            <a:r>
              <a:rPr lang="en" sz="2600"/>
              <a:t> in proportie de 80%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Pe viitor ne propunem sa extindem repertoriul de </a:t>
            </a:r>
            <a:r>
              <a:rPr lang="en" sz="2600"/>
              <a:t>recunoaștere</a:t>
            </a:r>
            <a:r>
              <a:rPr lang="en" sz="2600"/>
              <a:t> al acordurilor</a:t>
            </a:r>
            <a:endParaRPr sz="2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/>
          <p:nvPr>
            <p:ph type="title"/>
          </p:nvPr>
        </p:nvSpPr>
        <p:spPr>
          <a:xfrm>
            <a:off x="1297500" y="3124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Contributii</a:t>
            </a:r>
            <a:endParaRPr sz="2600"/>
          </a:p>
        </p:txBody>
      </p:sp>
      <p:sp>
        <p:nvSpPr>
          <p:cNvPr id="204" name="Google Shape;204;p23"/>
          <p:cNvSpPr txBox="1"/>
          <p:nvPr>
            <p:ph idx="1" type="body"/>
          </p:nvPr>
        </p:nvSpPr>
        <p:spPr>
          <a:xfrm>
            <a:off x="169975" y="1404125"/>
            <a:ext cx="4219800" cy="30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Guriuc Vlad</a:t>
            </a:r>
            <a:endParaRPr sz="2400"/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Documentarea</a:t>
            </a:r>
            <a:r>
              <a:rPr lang="en" sz="2400"/>
              <a:t> metodelor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Achiziția</a:t>
            </a:r>
            <a:r>
              <a:rPr lang="en" sz="2400"/>
              <a:t> </a:t>
            </a:r>
            <a:r>
              <a:rPr lang="en" sz="2400"/>
              <a:t>inițială</a:t>
            </a:r>
            <a:r>
              <a:rPr lang="en" sz="2400"/>
              <a:t> de imagini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Research pe uneltele ce pot fi utilizate</a:t>
            </a:r>
            <a:endParaRPr sz="2400"/>
          </a:p>
        </p:txBody>
      </p:sp>
      <p:sp>
        <p:nvSpPr>
          <p:cNvPr id="205" name="Google Shape;205;p23"/>
          <p:cNvSpPr txBox="1"/>
          <p:nvPr>
            <p:ph idx="2" type="body"/>
          </p:nvPr>
        </p:nvSpPr>
        <p:spPr>
          <a:xfrm>
            <a:off x="4463975" y="1341275"/>
            <a:ext cx="4500300" cy="31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Butnaru Raimond</a:t>
            </a:r>
            <a:endParaRPr sz="2600"/>
          </a:p>
          <a:p>
            <a:pPr indent="-393700" lvl="0" marL="457200" rtl="0" algn="l">
              <a:spcBef>
                <a:spcPts val="120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Implementarea codului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Aplicarea metodelor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Producerea rezultatelor</a:t>
            </a:r>
            <a:endParaRPr sz="2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Multumiri</a:t>
            </a:r>
            <a:endParaRPr b="1" sz="2600"/>
          </a:p>
        </p:txBody>
      </p:sp>
      <p:sp>
        <p:nvSpPr>
          <p:cNvPr id="211" name="Google Shape;211;p24"/>
          <p:cNvSpPr txBox="1"/>
          <p:nvPr>
            <p:ph idx="1" type="body"/>
          </p:nvPr>
        </p:nvSpPr>
        <p:spPr>
          <a:xfrm>
            <a:off x="635550" y="1567550"/>
            <a:ext cx="7759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Mulțumim</a:t>
            </a:r>
            <a:r>
              <a:rPr lang="en" sz="2600"/>
              <a:t> </a:t>
            </a:r>
            <a:r>
              <a:rPr lang="en" sz="2600"/>
              <a:t>Facultății</a:t>
            </a:r>
            <a:r>
              <a:rPr lang="en" sz="2600"/>
              <a:t> de </a:t>
            </a:r>
            <a:r>
              <a:rPr lang="en" sz="2600"/>
              <a:t>Automatică</a:t>
            </a:r>
            <a:r>
              <a:rPr lang="en" sz="2600"/>
              <a:t> </a:t>
            </a:r>
            <a:r>
              <a:rPr lang="en" sz="2600"/>
              <a:t>și</a:t>
            </a:r>
            <a:r>
              <a:rPr lang="en" sz="2600"/>
              <a:t> Calculatoare pentru </a:t>
            </a:r>
            <a:r>
              <a:rPr lang="en" sz="2600"/>
              <a:t>facilitățile</a:t>
            </a:r>
            <a:r>
              <a:rPr lang="en" sz="2600"/>
              <a:t> puse la </a:t>
            </a:r>
            <a:r>
              <a:rPr lang="en" sz="2600"/>
              <a:t>dispoziție</a:t>
            </a:r>
            <a:r>
              <a:rPr lang="en" sz="2600"/>
              <a:t>.</a:t>
            </a:r>
            <a:endParaRPr sz="2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CUPRINS</a:t>
            </a:r>
            <a:endParaRPr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Motivatie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Metode aplicate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Evaluarea solutiei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Metode</a:t>
            </a:r>
            <a:endParaRPr sz="2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 sz="2600"/>
              <a:t>otivatie</a:t>
            </a:r>
            <a:endParaRPr sz="2600"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539475" y="1567550"/>
            <a:ext cx="8313900" cy="31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Scopul temei este de a facilita </a:t>
            </a:r>
            <a:r>
              <a:rPr lang="en" sz="2600"/>
              <a:t>perfecționarea</a:t>
            </a:r>
            <a:r>
              <a:rPr lang="en" sz="2600"/>
              <a:t> </a:t>
            </a:r>
            <a:r>
              <a:rPr lang="en" sz="2600"/>
              <a:t>în</a:t>
            </a:r>
            <a:r>
              <a:rPr lang="en" sz="2600"/>
              <a:t> a </a:t>
            </a:r>
            <a:r>
              <a:rPr lang="en" sz="2600"/>
              <a:t>învăța</a:t>
            </a:r>
            <a:r>
              <a:rPr lang="en" sz="2600"/>
              <a:t> utilizarea </a:t>
            </a:r>
            <a:r>
              <a:rPr lang="en" sz="2600"/>
              <a:t>corespunzătoare</a:t>
            </a:r>
            <a:r>
              <a:rPr lang="en" sz="2600"/>
              <a:t> a chitarei.</a:t>
            </a:r>
            <a:endParaRPr sz="2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600"/>
              <a:t>Totodata, idealul inovativ din spatele proiectului este de a permite oricarui chitarist de orice nivel sa progreseze si sa isi imbunatateasca tehnicile avand </a:t>
            </a:r>
            <a:r>
              <a:rPr lang="en" sz="2600"/>
              <a:t>în</a:t>
            </a:r>
            <a:r>
              <a:rPr lang="en" sz="2600"/>
              <a:t> </a:t>
            </a:r>
            <a:r>
              <a:rPr lang="en" sz="2600"/>
              <a:t>același</a:t>
            </a:r>
            <a:r>
              <a:rPr lang="en" sz="2600"/>
              <a:t> timp confortul de </a:t>
            </a:r>
            <a:r>
              <a:rPr lang="en" sz="2600"/>
              <a:t>acasă</a:t>
            </a:r>
            <a:r>
              <a:rPr lang="en" sz="2600"/>
              <a:t>.</a:t>
            </a:r>
            <a:endParaRPr sz="2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1290125" y="199550"/>
            <a:ext cx="7422900" cy="13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600"/>
              <a:t>Inițial</a:t>
            </a:r>
            <a:r>
              <a:rPr lang="en" sz="2600"/>
              <a:t> am </a:t>
            </a:r>
            <a:r>
              <a:rPr lang="en" sz="2600"/>
              <a:t>încercat</a:t>
            </a:r>
            <a:r>
              <a:rPr lang="en" sz="2600"/>
              <a:t> sa folosim camera ZED Mini, </a:t>
            </a:r>
            <a:r>
              <a:rPr lang="en" sz="2600"/>
              <a:t>însă</a:t>
            </a:r>
            <a:r>
              <a:rPr lang="en" sz="2600"/>
              <a:t> nu toata lumea dispune de o camera stereo </a:t>
            </a:r>
            <a:r>
              <a:rPr lang="en" sz="2600"/>
              <a:t>acasă</a:t>
            </a:r>
            <a:endParaRPr sz="2600"/>
          </a:p>
        </p:txBody>
      </p:sp>
      <p:sp>
        <p:nvSpPr>
          <p:cNvPr id="154" name="Google Shape;154;p16"/>
          <p:cNvSpPr txBox="1"/>
          <p:nvPr>
            <p:ph idx="2" type="body"/>
          </p:nvPr>
        </p:nvSpPr>
        <p:spPr>
          <a:xfrm>
            <a:off x="706625" y="3665475"/>
            <a:ext cx="7887900" cy="12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" sz="2605"/>
              <a:t>Totodata, chiar daca achizitia imaginilor era foarte clara, camera nu este </a:t>
            </a:r>
            <a:r>
              <a:rPr lang="en" sz="2605"/>
              <a:t>așa</a:t>
            </a:r>
            <a:r>
              <a:rPr lang="en" sz="2605"/>
              <a:t> de la indemana pe cat pare</a:t>
            </a:r>
            <a:endParaRPr sz="2605"/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0100" y="1696925"/>
            <a:ext cx="5217398" cy="174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3566250" y="179425"/>
            <a:ext cx="2131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40"/>
              <a:t>Metodele</a:t>
            </a:r>
            <a:endParaRPr sz="2820"/>
          </a:p>
        </p:txBody>
      </p:sp>
      <p:sp>
        <p:nvSpPr>
          <p:cNvPr id="161" name="Google Shape;161;p17"/>
          <p:cNvSpPr txBox="1"/>
          <p:nvPr>
            <p:ph idx="1" type="body"/>
          </p:nvPr>
        </p:nvSpPr>
        <p:spPr>
          <a:xfrm>
            <a:off x="1267950" y="1264550"/>
            <a:ext cx="7452300" cy="33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Prelucrarea inainte de achizitia</a:t>
            </a:r>
            <a:endParaRPr sz="2600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en" sz="2600"/>
              <a:t>Detectarea  mainii si a degetelor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Prelucrare </a:t>
            </a:r>
            <a:r>
              <a:rPr lang="en" sz="2600"/>
              <a:t>după</a:t>
            </a:r>
            <a:r>
              <a:rPr lang="en" sz="2600"/>
              <a:t> </a:t>
            </a:r>
            <a:r>
              <a:rPr lang="en" sz="2600"/>
              <a:t>achiziție</a:t>
            </a:r>
            <a:endParaRPr sz="2600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en" sz="2600"/>
              <a:t>Gaussian blur</a:t>
            </a:r>
            <a:endParaRPr sz="2600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en" sz="2600"/>
              <a:t>Canny edge detection</a:t>
            </a:r>
            <a:endParaRPr sz="2600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en" sz="2600"/>
              <a:t>Transformata Hough</a:t>
            </a:r>
            <a:endParaRPr sz="2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>
            <p:ph type="title"/>
          </p:nvPr>
        </p:nvSpPr>
        <p:spPr>
          <a:xfrm>
            <a:off x="4296000" y="105550"/>
            <a:ext cx="4848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Prelucrare </a:t>
            </a:r>
            <a:r>
              <a:rPr lang="en"/>
              <a:t>înainte</a:t>
            </a:r>
            <a:r>
              <a:rPr lang="en"/>
              <a:t> de achiziție</a:t>
            </a:r>
            <a:endParaRPr/>
          </a:p>
        </p:txBody>
      </p:sp>
      <p:sp>
        <p:nvSpPr>
          <p:cNvPr id="167" name="Google Shape;167;p18"/>
          <p:cNvSpPr txBox="1"/>
          <p:nvPr>
            <p:ph idx="1" type="body"/>
          </p:nvPr>
        </p:nvSpPr>
        <p:spPr>
          <a:xfrm>
            <a:off x="4485775" y="1153700"/>
            <a:ext cx="4500600" cy="3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Hand Tracking din cvzone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Detectează</a:t>
            </a:r>
            <a:r>
              <a:rPr lang="en" sz="2600"/>
              <a:t> puncte importante pe mana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Aproximează</a:t>
            </a:r>
            <a:r>
              <a:rPr lang="en" sz="2600"/>
              <a:t> aceste puncte chiar </a:t>
            </a:r>
            <a:r>
              <a:rPr lang="en" sz="2600"/>
              <a:t>dacă</a:t>
            </a:r>
            <a:r>
              <a:rPr lang="en" sz="2600"/>
              <a:t> degetele nu se afla la vedere</a:t>
            </a:r>
            <a:endParaRPr sz="2600"/>
          </a:p>
        </p:txBody>
      </p:sp>
      <p:pic>
        <p:nvPicPr>
          <p:cNvPr id="168" name="Google Shape;1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4350"/>
            <a:ext cx="4180974" cy="19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475" y="2391575"/>
            <a:ext cx="3944501" cy="250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idx="1" type="body"/>
          </p:nvPr>
        </p:nvSpPr>
        <p:spPr>
          <a:xfrm>
            <a:off x="240725" y="1308050"/>
            <a:ext cx="4284600" cy="34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Canny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Transformata Hough pentru corzi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Transformata Hough pentru taste</a:t>
            </a:r>
            <a:endParaRPr sz="2600"/>
          </a:p>
        </p:txBody>
      </p:sp>
      <p:pic>
        <p:nvPicPr>
          <p:cNvPr id="175" name="Google Shape;17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3826" y="152275"/>
            <a:ext cx="4234427" cy="1669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8700" y="1821350"/>
            <a:ext cx="4284674" cy="152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3824" y="3347600"/>
            <a:ext cx="4234427" cy="159582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9"/>
          <p:cNvSpPr txBox="1"/>
          <p:nvPr/>
        </p:nvSpPr>
        <p:spPr>
          <a:xfrm>
            <a:off x="438725" y="34050"/>
            <a:ext cx="4086600" cy="10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Prelucrare </a:t>
            </a:r>
            <a:r>
              <a:rPr b="1" lang="en" sz="2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după</a:t>
            </a:r>
            <a:r>
              <a:rPr b="1" lang="en" sz="2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2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achiziție</a:t>
            </a:r>
            <a:endParaRPr b="1" sz="2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type="title"/>
          </p:nvPr>
        </p:nvSpPr>
        <p:spPr>
          <a:xfrm>
            <a:off x="2641650" y="120300"/>
            <a:ext cx="38607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Evaluarea rezultatelor</a:t>
            </a:r>
            <a:endParaRPr sz="2600"/>
          </a:p>
        </p:txBody>
      </p:sp>
      <p:sp>
        <p:nvSpPr>
          <p:cNvPr id="184" name="Google Shape;184;p20"/>
          <p:cNvSpPr txBox="1"/>
          <p:nvPr>
            <p:ph type="title"/>
          </p:nvPr>
        </p:nvSpPr>
        <p:spPr>
          <a:xfrm>
            <a:off x="2706225" y="790025"/>
            <a:ext cx="3634500" cy="7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Times New Roman"/>
                <a:ea typeface="Times New Roman"/>
                <a:cs typeface="Times New Roman"/>
                <a:sym typeface="Times New Roman"/>
              </a:rPr>
              <a:t>Hardware utilizat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20"/>
          <p:cNvSpPr txBox="1"/>
          <p:nvPr/>
        </p:nvSpPr>
        <p:spPr>
          <a:xfrm>
            <a:off x="812900" y="1899250"/>
            <a:ext cx="7020600" cy="24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Lato"/>
              <a:buChar char="●"/>
            </a:pPr>
            <a:r>
              <a:rPr lang="en" sz="2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Achiziții</a:t>
            </a:r>
            <a:r>
              <a:rPr lang="en" sz="2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2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inițiale</a:t>
            </a:r>
            <a:r>
              <a:rPr lang="en" sz="2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ZED Mini</a:t>
            </a:r>
            <a:endParaRPr sz="2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Lato"/>
              <a:buChar char="●"/>
            </a:pPr>
            <a:r>
              <a:rPr lang="en" sz="2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Placa video utilizata: Nvidia RTX 3050 Ti</a:t>
            </a:r>
            <a:endParaRPr sz="2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Lato"/>
              <a:buChar char="●"/>
            </a:pPr>
            <a:r>
              <a:rPr lang="en" sz="2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Camera utilizata: camera integrata in laptop</a:t>
            </a:r>
            <a:endParaRPr sz="2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Lato"/>
              <a:buChar char="●"/>
            </a:pPr>
            <a:r>
              <a:rPr lang="en" sz="2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Chitari utilizate: acustica si clasica</a:t>
            </a:r>
            <a:endParaRPr sz="2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/>
          <p:nvPr>
            <p:ph idx="1" type="body"/>
          </p:nvPr>
        </p:nvSpPr>
        <p:spPr>
          <a:xfrm>
            <a:off x="152025" y="1271100"/>
            <a:ext cx="3403200" cy="19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Imaginea initiala </a:t>
            </a:r>
            <a:endParaRPr sz="2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600"/>
              <a:t>Imaginea prelucrata</a:t>
            </a:r>
            <a:endParaRPr sz="2600"/>
          </a:p>
        </p:txBody>
      </p:sp>
      <p:pic>
        <p:nvPicPr>
          <p:cNvPr id="191" name="Google Shape;1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0125" y="1973400"/>
            <a:ext cx="5453874" cy="16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0126" y="0"/>
            <a:ext cx="5453875" cy="197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